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646" r:id="rId2"/>
    <p:sldId id="281" r:id="rId3"/>
    <p:sldId id="612" r:id="rId4"/>
    <p:sldId id="272" r:id="rId5"/>
    <p:sldId id="257" r:id="rId6"/>
    <p:sldId id="258" r:id="rId7"/>
    <p:sldId id="282" r:id="rId8"/>
    <p:sldId id="278" r:id="rId9"/>
    <p:sldId id="298" r:id="rId10"/>
    <p:sldId id="299" r:id="rId11"/>
    <p:sldId id="647" r:id="rId12"/>
    <p:sldId id="649" r:id="rId13"/>
    <p:sldId id="514" r:id="rId14"/>
    <p:sldId id="535" r:id="rId15"/>
    <p:sldId id="541" r:id="rId16"/>
    <p:sldId id="537" r:id="rId17"/>
    <p:sldId id="527" r:id="rId18"/>
    <p:sldId id="518" r:id="rId19"/>
    <p:sldId id="287" r:id="rId20"/>
    <p:sldId id="279" r:id="rId21"/>
    <p:sldId id="261" r:id="rId22"/>
    <p:sldId id="264" r:id="rId23"/>
    <p:sldId id="270" r:id="rId24"/>
    <p:sldId id="269" r:id="rId25"/>
    <p:sldId id="27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ley Powell" initials="HP" lastIdx="6" clrIdx="0">
    <p:extLst>
      <p:ext uri="{19B8F6BF-5375-455C-9EA6-DF929625EA0E}">
        <p15:presenceInfo xmlns:p15="http://schemas.microsoft.com/office/powerpoint/2012/main" userId="S-1-5-21-1834824611-543505617-958871953-133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0012" autoAdjust="0"/>
  </p:normalViewPr>
  <p:slideViewPr>
    <p:cSldViewPr snapToGrid="0">
      <p:cViewPr varScale="1">
        <p:scale>
          <a:sx n="61" d="100"/>
          <a:sy n="61" d="100"/>
        </p:scale>
        <p:origin x="1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3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FEBC8-D74F-4094-8F3D-9B9E90E8204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2A0D1-5982-45E3-AF89-B68DD0218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03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Summarize intent of this meeting</a:t>
            </a:r>
          </a:p>
          <a:p>
            <a:r>
              <a:rPr lang="en-US" dirty="0"/>
              <a:t>Introduce our team of experts, and go around the room</a:t>
            </a:r>
          </a:p>
          <a:p>
            <a:r>
              <a:rPr lang="en-US" dirty="0"/>
              <a:t>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2A0D1-5982-45E3-AF89-B68DD02185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89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E0544-6732-41E5-9C47-F909E0B70C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92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2A0D1-5982-45E3-AF89-B68DD02185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5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Electric char broiler does not perform the same as gas</a:t>
            </a:r>
          </a:p>
          <a:p>
            <a:r>
              <a:rPr lang="en-US" dirty="0"/>
              <a:t>Change style of cooking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Efficiency with griddle is not as great, 40-60% which means it is still less to operate with gas</a:t>
            </a:r>
          </a:p>
          <a:p>
            <a:r>
              <a:rPr lang="en-US" dirty="0"/>
              <a:t> from convection to combi oven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Look at peak electric demand – anything that was gas is now electric and what impact does that have. Is there concern with time of use?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D9C0B6-523B-4E74-BAFF-91B71393B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192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Induction is thermostatic</a:t>
            </a:r>
          </a:p>
          <a:p>
            <a:r>
              <a:rPr lang="en-US" dirty="0"/>
              <a:t>Induction heats up quickly with clear off and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D9C0B6-523B-4E74-BAFF-91B71393B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2656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Induction is thermostatic</a:t>
            </a:r>
          </a:p>
          <a:p>
            <a:r>
              <a:rPr lang="en-US" dirty="0"/>
              <a:t>Induction heats up quickly with clear off and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D9C0B6-523B-4E74-BAFF-91B71393B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455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Induction is thermostatic</a:t>
            </a:r>
          </a:p>
          <a:p>
            <a:r>
              <a:rPr lang="en-US" dirty="0"/>
              <a:t>Induction heats up quickly with clear off and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D9C0B6-523B-4E74-BAFF-91B71393B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487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D9C0B6-523B-4E74-BAFF-91B71393B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341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80 seat banquet/restaurant</a:t>
            </a:r>
          </a:p>
          <a:p>
            <a:r>
              <a:rPr lang="en-US" dirty="0"/>
              <a:t>Living Building Challenge</a:t>
            </a:r>
          </a:p>
          <a:p>
            <a:r>
              <a:rPr lang="en-US" dirty="0"/>
              <a:t>Net Zero Energy with net metering</a:t>
            </a:r>
          </a:p>
          <a:p>
            <a:r>
              <a:rPr lang="en-US" dirty="0"/>
              <a:t>Financing thru banks and state energy fund</a:t>
            </a:r>
          </a:p>
          <a:p>
            <a:r>
              <a:rPr lang="en-US" dirty="0"/>
              <a:t>Started with how much energy is available to use per year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Chef worked with gas for 35 years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Induction heats cooking vessel instead of the air around it, 85% more efficient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Clear on and off, not as slow as electric ranges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Forces cooks and chefs to change style in the kitchen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80 seat banquet/restaurant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Submeter energy: suite 1, suite 2, kitchen, building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Submeter water: irrigation, kitchen, building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Submetering of energy: suite 1, suite 2, kitchen, building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Submetering of water: irrigation, kitchen, building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D9C0B6-523B-4E74-BAFF-91B71393B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432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0A1F2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2A0D1-5982-45E3-AF89-B68DD021851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779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714D3D7-70D9-47E8-BCCC-0DC403A79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2DB5A-1928-459C-AB17-6AF40D4F5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98ABE-1BD8-49F0-9FD5-27EA59AE9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B38ABE9-6521-4768-92B5-462F5D69D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8637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21EC0-6E8C-41DF-A589-733B7C4E4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6E029-5372-4A33-A49E-B12D81865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DA4C5-FA99-4C01-807E-9436BC344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C2073-F69F-4BF4-AC16-BD7943AEC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271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89B84-247D-41A3-8BE1-0338446ED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C9C98-55ED-4B45-A6AD-A4A666B0C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56EC8-8E19-4E1A-A41D-3B7AC612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4DB23-6244-4464-8EEE-07F6D3E69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77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781C2-0A4C-442F-BF95-5906FA362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446DA-6758-45DB-9E0E-7D9C4967EA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F87975-4D54-4839-84A7-C02D226C6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5F8531-5572-473E-8BA4-C8389BC5B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F1E23E-CA32-4386-BD68-3BB4619FD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44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815B7-9ED9-4462-A26C-37922623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F8C5FE-DE46-4240-AF77-501E8A8D7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FC3A6-B1EE-40D3-A5F3-EEA7588153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CFF0D9-D687-485E-AE97-A6075F02E7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4C847A-BE1D-484E-9758-F1CDCD9082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2E7D6E-251D-490E-AFD4-6F69D71B6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C48015-2C51-4E68-B8E4-4C778E3FC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396A00-16C9-4EF5-A82C-BFF9F73D3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EE08E5-C71B-4622-AD22-C71B3B96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31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177E7-0F22-4FA9-A41F-C585868F7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F484E-C1E4-4F3B-9A90-6E08FC9BB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1C47CB-1A46-4DDD-93B4-191FFAA39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4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7475F0-025B-4820-8B71-7A8FE486A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AB6FB3-5B5A-4AC6-8E64-942B95D27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2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5341E-6710-4F5D-8A47-3EC72FB94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D6136-FFA3-4CE4-BC8E-D7F0453A2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2BCD4-E1DF-4BD9-B35C-980D04ACB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F7053-3070-4A04-9A21-632163092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FDA621-C802-4C08-8245-0B250049E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8CB9F6-155C-4ADF-B142-F501C7846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EE08E5-C71B-4622-AD22-C71B3B96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70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FFE15-5D6B-4C7A-9866-67CBCEA2C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B144D2-5A55-4C22-B2D0-C9F2D87F3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2C910-CD17-4894-BF4B-B4E229B29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1DDECE-AA06-42EE-919A-A78D9F237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D88304-FF00-4FD7-9010-2A0B217A5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AC6E9-8BBC-4C07-8498-BE1B0B6E4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EE08E5-C71B-4622-AD22-C71B3B96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94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C66BB-DDC8-4908-BFDE-0D3C90E09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488F44-65B9-41AD-AD23-E2FA15B2B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5C82A-8659-42F4-A9E1-CD9BF4F85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57585-2258-4905-ADF1-F0388848B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878E-BD2C-468F-B8B5-545F6FC1A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EE08E5-C71B-4622-AD22-C71B3B96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9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070FD6-8A95-4A42-8591-5F7403B08C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D06F2A-6798-48F4-8228-D00A26E55C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900F2-AE42-46F6-8465-32B45D3C0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F023A-FF3C-4768-BD51-5823BCA1A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DB2F8-1499-4F57-B4D5-A29C715CE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EE08E5-C71B-4622-AD22-C71B3B96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31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4044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609600" y="2020824"/>
            <a:ext cx="10972800" cy="4075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95D68B-21AC-438B-BECE-4F17DA129F19}" type="datetime4">
              <a:rPr lang="en-US" smtClean="0"/>
              <a:pPr/>
              <a:t>August 28, 2019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56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E3E4E2-F82C-4F22-A321-E72912734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72762-AB8B-4AE3-8646-7FB7BD1A4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FDF74-BF40-449C-9607-86E5AF9121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0726A-6EE2-4916-B307-A5F4B34F2F9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402D7-4FDC-40DA-93B6-4F627D60A7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AEF3F4-E3E1-433D-8D77-6C23489A1A4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4488" y="6432605"/>
            <a:ext cx="728547" cy="28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09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roisgros.fr/page_3-maison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de.michelin.com/sg/travel/behind-the-scenes-top-chefs-spill-what-it-takes-to-cook-for-a-cruise-ship/news" TargetMode="External"/><Relationship Id="rId5" Type="http://schemas.openxmlformats.org/officeDocument/2006/relationships/hyperlink" Target="https://guide.michelin.sg/what-is-wok-hei" TargetMode="Externa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hyperlink" Target="https://www.foodserviceandhospitality.com/why-induction-cooking-is-the-hottest-trend-to-hit-restaurant-kitchen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ishnick.com/handouts/06232016/RYoung-Sustainability_Beyond_the_Plate-06232016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vfoodsol.com/" TargetMode="Externa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fossilfreebuildings.org/ElectricMFGuide.pdf" TargetMode="External"/><Relationship Id="rId3" Type="http://schemas.openxmlformats.org/officeDocument/2006/relationships/hyperlink" Target="https://www.fresnobee.com/opinion/readers-opinion/article222726175.html" TargetMode="External"/><Relationship Id="rId7" Type="http://schemas.openxmlformats.org/officeDocument/2006/relationships/hyperlink" Target="https://www.motherjones.com/food/2019/07/can-chefs-learn-to-love-cooking-without-fire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sanjoseca.gov/DocumentCenter/View/82909" TargetMode="External"/><Relationship Id="rId5" Type="http://schemas.openxmlformats.org/officeDocument/2006/relationships/hyperlink" Target="https://www.foodserviceandhospitality.com/why-induction-cooking-is-the-hottest-trend-to-hit-restaurant-kitchens/" TargetMode="External"/><Relationship Id="rId4" Type="http://schemas.openxmlformats.org/officeDocument/2006/relationships/hyperlink" Target="https://drive.google.com/open?id=1CjrN62JqgffTzri3zeE3hwDqW9Zu80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26F777-747C-4155-BB98-FC2525507C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923BC2B-D37B-411C-9015-F4802DAE9DCB}"/>
              </a:ext>
            </a:extLst>
          </p:cNvPr>
          <p:cNvSpPr txBox="1"/>
          <p:nvPr/>
        </p:nvSpPr>
        <p:spPr>
          <a:xfrm>
            <a:off x="240034" y="201691"/>
            <a:ext cx="115057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All Electric Commercial Kitchens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May 31, 2019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167188D-9BF5-4523-B1A6-14F6A4409D7E}"/>
              </a:ext>
            </a:extLst>
          </p:cNvPr>
          <p:cNvCxnSpPr/>
          <p:nvPr/>
        </p:nvCxnSpPr>
        <p:spPr>
          <a:xfrm>
            <a:off x="240034" y="4590537"/>
            <a:ext cx="533400" cy="0"/>
          </a:xfrm>
          <a:prstGeom prst="line">
            <a:avLst/>
          </a:prstGeom>
          <a:ln w="22225">
            <a:solidFill>
              <a:schemeClr val="bg1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74D3294-0B0F-4806-AD38-4073C0FA7796}"/>
              </a:ext>
            </a:extLst>
          </p:cNvPr>
          <p:cNvSpPr/>
          <p:nvPr/>
        </p:nvSpPr>
        <p:spPr>
          <a:xfrm>
            <a:off x="347734" y="3545883"/>
            <a:ext cx="9101027" cy="623248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Brad Jacobson and Scott Shell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EHDD 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3" descr="C:\Users\keithw\Desktop\Untitled-1.png">
            <a:extLst>
              <a:ext uri="{FF2B5EF4-FFF2-40B4-BE49-F238E27FC236}">
                <a16:creationId xmlns:a16="http://schemas.microsoft.com/office/drawing/2014/main" id="{4D79F0E7-14FE-4F49-B3E3-1AB6B509C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6778" y="5642919"/>
            <a:ext cx="2231390" cy="583924"/>
          </a:xfrm>
          <a:prstGeom prst="rect">
            <a:avLst/>
          </a:prstGeom>
          <a:noFill/>
          <a:effectLst>
            <a:outerShdw blurRad="63500" dir="2700000" sx="99000" sy="99000" algn="tl" rotWithShape="0">
              <a:prstClr val="black">
                <a:alpha val="7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536DE76-6CEA-43A3-81FB-EDD1BB00FF25}"/>
              </a:ext>
            </a:extLst>
          </p:cNvPr>
          <p:cNvSpPr/>
          <p:nvPr/>
        </p:nvSpPr>
        <p:spPr>
          <a:xfrm>
            <a:off x="347733" y="5334657"/>
            <a:ext cx="9101027" cy="623248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Chef Christopher Galarza </a:t>
            </a:r>
            <a:endParaRPr lang="en-US" sz="1400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Chatham University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142840-5FE0-44A0-A8CC-790F24925963}"/>
              </a:ext>
            </a:extLst>
          </p:cNvPr>
          <p:cNvSpPr/>
          <p:nvPr/>
        </p:nvSpPr>
        <p:spPr>
          <a:xfrm>
            <a:off x="347593" y="6036018"/>
            <a:ext cx="9101027" cy="623248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Hormoz Janssens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Interface Engineers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1B327B-A9AB-4B83-A464-E7AB6697CF2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476" y="5636228"/>
            <a:ext cx="1389888" cy="551093"/>
          </a:xfrm>
          <a:prstGeom prst="rect">
            <a:avLst/>
          </a:prstGeom>
          <a:effectLst>
            <a:outerShdw blurRad="63500" dir="2700000" sx="99000" sy="99000" algn="bl" rotWithShape="0">
              <a:prstClr val="black">
                <a:alpha val="75000"/>
              </a:prst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B0F2E81-4995-48AB-8574-52CD12496D22}"/>
              </a:ext>
            </a:extLst>
          </p:cNvPr>
          <p:cNvSpPr/>
          <p:nvPr/>
        </p:nvSpPr>
        <p:spPr>
          <a:xfrm>
            <a:off x="347877" y="4169131"/>
            <a:ext cx="9101027" cy="623248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Tarah Schroeder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RICCA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DC93A4-39D2-44A2-961B-DCDAF25BD276}"/>
              </a:ext>
            </a:extLst>
          </p:cNvPr>
          <p:cNvSpPr/>
          <p:nvPr/>
        </p:nvSpPr>
        <p:spPr>
          <a:xfrm>
            <a:off x="347593" y="4786565"/>
            <a:ext cx="9101027" cy="623248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Richard Young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Frontier Energy /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Fishnick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5C29D43-A293-4875-82FB-83C0E351F98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573"/>
          <a:stretch/>
        </p:blipFill>
        <p:spPr>
          <a:xfrm>
            <a:off x="8094363" y="6255498"/>
            <a:ext cx="2340990" cy="48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65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86D77C-BD43-4D9C-9446-5917231C0E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703856" y="-368658"/>
            <a:ext cx="6249423" cy="75665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6513B6-B1D1-4DA2-9C07-3DC80C294A8C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8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D5B6E8C-77BE-4E2F-91C6-9FEABBC6305B}"/>
              </a:ext>
            </a:extLst>
          </p:cNvPr>
          <p:cNvSpPr txBox="1"/>
          <p:nvPr/>
        </p:nvSpPr>
        <p:spPr>
          <a:xfrm>
            <a:off x="120650" y="1414428"/>
            <a:ext cx="32183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Michelin 3 stars </a:t>
            </a:r>
          </a:p>
          <a:p>
            <a:r>
              <a:rPr lang="en-US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3"/>
              </a:rPr>
              <a:t>https://troisgros.fr/page_3-maisons</a:t>
            </a:r>
            <a:r>
              <a:rPr lang="en-US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</a:t>
            </a:r>
          </a:p>
          <a:p>
            <a:endParaRPr lang="en-US" sz="2400" dirty="0">
              <a:solidFill>
                <a:srgbClr val="40404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DFEAE4-9364-413B-87F1-C71AAF9FFFB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7469" y="-193454"/>
            <a:ext cx="8564531" cy="36224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A8DEAB-3B6D-4C48-BDA3-653BABAE2D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7469" y="3510674"/>
            <a:ext cx="4269986" cy="27910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886B74-A598-47DF-9808-74C6FDF5014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1256" y="3510674"/>
            <a:ext cx="4230744" cy="27910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9400C3-8B29-4D73-A831-E5194694B7FF}"/>
              </a:ext>
            </a:extLst>
          </p:cNvPr>
          <p:cNvSpPr/>
          <p:nvPr/>
        </p:nvSpPr>
        <p:spPr>
          <a:xfrm>
            <a:off x="101811" y="144728"/>
            <a:ext cx="9594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Electric Kitchen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8B5846-E361-4336-98F2-D8247DE6D612}"/>
              </a:ext>
            </a:extLst>
          </p:cNvPr>
          <p:cNvSpPr txBox="1"/>
          <p:nvPr/>
        </p:nvSpPr>
        <p:spPr>
          <a:xfrm>
            <a:off x="120650" y="687245"/>
            <a:ext cx="3506819" cy="70788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000" b="1" spc="100" dirty="0" err="1">
                <a:solidFill>
                  <a:srgbClr val="4296B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Troisgros</a:t>
            </a:r>
            <a:r>
              <a:rPr lang="en-US" sz="2000" b="1" spc="100" dirty="0">
                <a:solidFill>
                  <a:srgbClr val="4296B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Grande Maison Roane, France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99630C-159C-4590-9306-377198B28139}"/>
              </a:ext>
            </a:extLst>
          </p:cNvPr>
          <p:cNvSpPr/>
          <p:nvPr/>
        </p:nvSpPr>
        <p:spPr>
          <a:xfrm>
            <a:off x="11160690" y="6300592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801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4A24F9A-012A-4DAB-9780-7E3A34EDE335}"/>
              </a:ext>
            </a:extLst>
          </p:cNvPr>
          <p:cNvSpPr/>
          <p:nvPr/>
        </p:nvSpPr>
        <p:spPr>
          <a:xfrm>
            <a:off x="101811" y="144728"/>
            <a:ext cx="62441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Cooking without fire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9ECAB-5512-4753-9827-517FDBB371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9333" y="690619"/>
            <a:ext cx="9047391" cy="1194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3A22A5-B476-43A7-8CA9-B084BE05A8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9335" y="1831602"/>
            <a:ext cx="9047390" cy="31947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FC32A4-94E4-47D4-881A-938FC46CA07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08" y="2720867"/>
            <a:ext cx="3301627" cy="24612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CC844D-3C42-4877-8569-BB87B5C6F261}"/>
              </a:ext>
            </a:extLst>
          </p:cNvPr>
          <p:cNvSpPr/>
          <p:nvPr/>
        </p:nvSpPr>
        <p:spPr>
          <a:xfrm>
            <a:off x="323549" y="5502004"/>
            <a:ext cx="1039387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 fire is a major safety hazard on-board every ship, kitchen equipment is limited to electric stoves and ovens. But that doesn't mean the chefs at Harmony restaurant are unable to recreate </a:t>
            </a:r>
            <a:r>
              <a:rPr lang="en-US" b="0" i="0" u="none" strike="noStrike" dirty="0"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wok </a:t>
            </a:r>
            <a:r>
              <a:rPr lang="en-US" b="0" i="0" u="none" strike="noStrike" dirty="0" err="1"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hei</a:t>
            </a:r>
            <a:r>
              <a:rPr lang="en-US" b="0" i="0" dirty="0"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a key hallmark of Cantonese cooking.</a:t>
            </a:r>
          </a:p>
          <a:p>
            <a:r>
              <a:rPr lang="en-US" sz="1400" b="0" i="0" dirty="0">
                <a:solidFill>
                  <a:srgbClr val="566265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6"/>
              </a:rPr>
              <a:t>https://guide.michelin.com/sg/travel/behind-the-scenes-top-chefs-spill-what-it-takes-to-cook-for-a-cruise-ship/news</a:t>
            </a:r>
            <a:r>
              <a:rPr lang="en-US" sz="1400" b="0" i="0" dirty="0">
                <a:solidFill>
                  <a:srgbClr val="566265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F8925D-39BA-4EA9-AEC0-AF5C70D7994A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72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2" descr="A picture containing indoor, floor, wall, kitchen&#10;&#10;Description generated with very high confidence">
            <a:extLst>
              <a:ext uri="{FF2B5EF4-FFF2-40B4-BE49-F238E27FC236}">
                <a16:creationId xmlns:a16="http://schemas.microsoft.com/office/drawing/2014/main" id="{1587AE83-404E-4CFE-916B-3CBCF135FB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5066" y="3685979"/>
            <a:ext cx="3573261" cy="2507759"/>
          </a:xfrm>
          <a:prstGeom prst="rect">
            <a:avLst/>
          </a:prstGeom>
        </p:spPr>
      </p:pic>
      <p:pic>
        <p:nvPicPr>
          <p:cNvPr id="127" name="Picture 126" descr="A close up of a restaurant&#10;&#10;Description generated with high confidence">
            <a:extLst>
              <a:ext uri="{FF2B5EF4-FFF2-40B4-BE49-F238E27FC236}">
                <a16:creationId xmlns:a16="http://schemas.microsoft.com/office/drawing/2014/main" id="{B7A8ABC5-C0E4-48D5-898C-AB487384D8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7069" y="3685980"/>
            <a:ext cx="3577857" cy="2507759"/>
          </a:xfrm>
          <a:prstGeom prst="rect">
            <a:avLst/>
          </a:prstGeom>
        </p:spPr>
      </p:pic>
      <p:pic>
        <p:nvPicPr>
          <p:cNvPr id="131" name="Picture 130" descr="A picture containing indoor, ceiling, kitchen&#10;&#10;Description generated with very high confidence">
            <a:extLst>
              <a:ext uri="{FF2B5EF4-FFF2-40B4-BE49-F238E27FC236}">
                <a16:creationId xmlns:a16="http://schemas.microsoft.com/office/drawing/2014/main" id="{85C277C3-2253-4C08-84CD-C254A1C05A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071" y="3687461"/>
            <a:ext cx="3577857" cy="2507759"/>
          </a:xfrm>
          <a:prstGeom prst="rect">
            <a:avLst/>
          </a:prstGeom>
        </p:spPr>
      </p:pic>
      <p:pic>
        <p:nvPicPr>
          <p:cNvPr id="115" name="Picture 114" descr="A close up of a restaurant&#10;&#10;Description generated with very high confidence">
            <a:extLst>
              <a:ext uri="{FF2B5EF4-FFF2-40B4-BE49-F238E27FC236}">
                <a16:creationId xmlns:a16="http://schemas.microsoft.com/office/drawing/2014/main" id="{35749A8D-3A99-4CAA-991F-05C91D70DE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5072" y="996733"/>
            <a:ext cx="3577856" cy="2507759"/>
          </a:xfrm>
          <a:prstGeom prst="rect">
            <a:avLst/>
          </a:prstGeom>
        </p:spPr>
      </p:pic>
      <p:pic>
        <p:nvPicPr>
          <p:cNvPr id="119" name="Picture 118" descr="A picture containing indoor, ceiling, wall, floor&#10;&#10;Description generated with very high confidence">
            <a:extLst>
              <a:ext uri="{FF2B5EF4-FFF2-40B4-BE49-F238E27FC236}">
                <a16:creationId xmlns:a16="http://schemas.microsoft.com/office/drawing/2014/main" id="{C880D0DD-2165-41AE-86F0-775DCE2CBBC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075" y="996734"/>
            <a:ext cx="3577853" cy="2507759"/>
          </a:xfrm>
          <a:prstGeom prst="rect">
            <a:avLst/>
          </a:prstGeom>
        </p:spPr>
      </p:pic>
      <p:pic>
        <p:nvPicPr>
          <p:cNvPr id="111" name="Picture 110" descr="A picture containing indoor, floor&#10;&#10;Description generated with high confidence">
            <a:extLst>
              <a:ext uri="{FF2B5EF4-FFF2-40B4-BE49-F238E27FC236}">
                <a16:creationId xmlns:a16="http://schemas.microsoft.com/office/drawing/2014/main" id="{EB8E455C-CF73-4E48-9E7E-EC6FA63604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7073" y="996733"/>
            <a:ext cx="3577854" cy="2507759"/>
          </a:xfrm>
          <a:prstGeom prst="rect">
            <a:avLst/>
          </a:prstGeom>
        </p:spPr>
      </p:pic>
      <p:pic>
        <p:nvPicPr>
          <p:cNvPr id="117" name="Picture 116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E92DED00-7157-466E-8E12-04285425DB0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075" y="996734"/>
            <a:ext cx="1659612" cy="877026"/>
          </a:xfrm>
          <a:prstGeom prst="rect">
            <a:avLst/>
          </a:prstGeom>
        </p:spPr>
      </p:pic>
      <p:pic>
        <p:nvPicPr>
          <p:cNvPr id="113" name="Picture 11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E2B04D7-1DC1-49D2-AB38-318376F5CF1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5071" y="996733"/>
            <a:ext cx="1370217" cy="1068769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B70B8283-AD6C-443F-B4F9-3D2D0F63F15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7074" y="996734"/>
            <a:ext cx="1315058" cy="1226292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49F5DB6D-95D7-447F-A785-04B527697AB3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435" y="3685980"/>
            <a:ext cx="1429723" cy="837038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FCC1C153-D5F1-4D86-8A27-F443C46AA39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2075" y="3685980"/>
            <a:ext cx="927643" cy="927643"/>
          </a:xfrm>
          <a:prstGeom prst="rect">
            <a:avLst/>
          </a:prstGeom>
        </p:spPr>
      </p:pic>
      <p:pic>
        <p:nvPicPr>
          <p:cNvPr id="129" name="Picture 12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285C3008-B8E6-49F0-837A-D47F6E7AAEC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672" y="3687058"/>
            <a:ext cx="1596007" cy="92764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DAC5AA-B01F-49EB-AC39-DF6BD7397826}"/>
              </a:ext>
            </a:extLst>
          </p:cNvPr>
          <p:cNvSpPr txBox="1"/>
          <p:nvPr/>
        </p:nvSpPr>
        <p:spPr>
          <a:xfrm>
            <a:off x="120651" y="6211669"/>
            <a:ext cx="5975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Andre </a:t>
            </a:r>
            <a:r>
              <a:rPr lang="en-US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Salvadar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So Cal Edison food service expert helped these tenants adapt to all electric, he’s a great resource! </a:t>
            </a:r>
            <a:endParaRPr lang="en-US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4BCAB6-BE29-4499-A0CA-620B2922126F}"/>
              </a:ext>
            </a:extLst>
          </p:cNvPr>
          <p:cNvSpPr/>
          <p:nvPr/>
        </p:nvSpPr>
        <p:spPr>
          <a:xfrm>
            <a:off x="101811" y="144728"/>
            <a:ext cx="9594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Electric Restaurants at LAX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A16B51-6D98-42D4-9EAD-4890E702B82F}"/>
              </a:ext>
            </a:extLst>
          </p:cNvPr>
          <p:cNvSpPr txBox="1"/>
          <p:nvPr/>
        </p:nvSpPr>
        <p:spPr>
          <a:xfrm>
            <a:off x="120650" y="595805"/>
            <a:ext cx="7258050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000" b="1" spc="100" dirty="0">
                <a:solidFill>
                  <a:srgbClr val="4296B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Bradley Terminal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E67A59-EE4F-458A-BF83-A50B8E94B034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692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indoor, floor, wall, ceiling&#10;&#10;Description generated with very high confidence">
            <a:extLst>
              <a:ext uri="{FF2B5EF4-FFF2-40B4-BE49-F238E27FC236}">
                <a16:creationId xmlns:a16="http://schemas.microsoft.com/office/drawing/2014/main" id="{B8597C01-2853-4E22-929A-DEACFFA59C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464" y="3696667"/>
            <a:ext cx="3577854" cy="2507759"/>
          </a:xfrm>
          <a:prstGeom prst="rect">
            <a:avLst/>
          </a:prstGeom>
        </p:spPr>
      </p:pic>
      <p:pic>
        <p:nvPicPr>
          <p:cNvPr id="15" name="Picture 14" descr="A large building&#10;&#10;Description generated with high confidence">
            <a:extLst>
              <a:ext uri="{FF2B5EF4-FFF2-40B4-BE49-F238E27FC236}">
                <a16:creationId xmlns:a16="http://schemas.microsoft.com/office/drawing/2014/main" id="{31E9EC7A-827D-4C92-A2E5-58A489F591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975" y="1013147"/>
            <a:ext cx="3577853" cy="2507759"/>
          </a:xfrm>
          <a:prstGeom prst="rect">
            <a:avLst/>
          </a:prstGeom>
        </p:spPr>
      </p:pic>
      <p:pic>
        <p:nvPicPr>
          <p:cNvPr id="8" name="Picture 7" descr="A picture containing ceiling, indoor, airport, road&#10;&#10;Description generated with very high confidence">
            <a:extLst>
              <a:ext uri="{FF2B5EF4-FFF2-40B4-BE49-F238E27FC236}">
                <a16:creationId xmlns:a16="http://schemas.microsoft.com/office/drawing/2014/main" id="{15BDB339-203A-4432-B8C3-BE1374E5C9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4352" y="1020662"/>
            <a:ext cx="3624154" cy="2505905"/>
          </a:xfrm>
          <a:prstGeom prst="rect">
            <a:avLst/>
          </a:prstGeom>
        </p:spPr>
      </p:pic>
      <p:pic>
        <p:nvPicPr>
          <p:cNvPr id="22" name="Picture 21" descr="A large room&#10;&#10;Description generated with very high confidence">
            <a:extLst>
              <a:ext uri="{FF2B5EF4-FFF2-40B4-BE49-F238E27FC236}">
                <a16:creationId xmlns:a16="http://schemas.microsoft.com/office/drawing/2014/main" id="{E166F3E9-1A19-4F24-8712-0D38853B48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3678" y="1022516"/>
            <a:ext cx="3577853" cy="2504051"/>
          </a:xfrm>
          <a:prstGeom prst="rect">
            <a:avLst/>
          </a:prstGeom>
        </p:spPr>
      </p:pic>
      <p:pic>
        <p:nvPicPr>
          <p:cNvPr id="6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5526FFBD-81CE-4097-81F8-1D524B0C92C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4352" y="1020662"/>
            <a:ext cx="1659190" cy="7033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612BCF-0523-4099-A876-9A8B7C08130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02" y="3696667"/>
            <a:ext cx="1150356" cy="82230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1D48638-96EE-4E67-9D85-39C90621854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3678" y="1020662"/>
            <a:ext cx="1536777" cy="5991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C77043-EE2B-44E1-9C2C-4D2981A2019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975" y="1013146"/>
            <a:ext cx="1381199" cy="487805"/>
          </a:xfrm>
          <a:prstGeom prst="rect">
            <a:avLst/>
          </a:prstGeom>
        </p:spPr>
      </p:pic>
      <p:pic>
        <p:nvPicPr>
          <p:cNvPr id="19" name="Picture 18" descr="A room filled with people&#10;&#10;Description generated with very high confidence">
            <a:extLst>
              <a:ext uri="{FF2B5EF4-FFF2-40B4-BE49-F238E27FC236}">
                <a16:creationId xmlns:a16="http://schemas.microsoft.com/office/drawing/2014/main" id="{0910A42F-A588-4356-B298-ADFC4674065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3678" y="3715482"/>
            <a:ext cx="3577853" cy="2488944"/>
          </a:xfrm>
          <a:prstGeom prst="rect">
            <a:avLst/>
          </a:prstGeom>
        </p:spPr>
      </p:pic>
      <p:pic>
        <p:nvPicPr>
          <p:cNvPr id="21" name="Picture 2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BEAEBF0C-09B7-4214-ACB6-26EF23EB20D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9615" y="3712541"/>
            <a:ext cx="1071197" cy="1071197"/>
          </a:xfrm>
          <a:prstGeom prst="rect">
            <a:avLst/>
          </a:prstGeom>
        </p:spPr>
      </p:pic>
      <p:pic>
        <p:nvPicPr>
          <p:cNvPr id="28" name="Picture 27" descr="A large room&#10;&#10;Description generated with high confidence">
            <a:extLst>
              <a:ext uri="{FF2B5EF4-FFF2-40B4-BE49-F238E27FC236}">
                <a16:creationId xmlns:a16="http://schemas.microsoft.com/office/drawing/2014/main" id="{3245F1B8-08DC-42B1-A1CD-A4113F04296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4351" y="3707490"/>
            <a:ext cx="3624153" cy="249693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309E478-4A76-4330-89BC-63BC5A71586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9970" y="3680209"/>
            <a:ext cx="931743" cy="93507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4CB71EA-8D20-4B6A-B470-78491C8B38C6}"/>
              </a:ext>
            </a:extLst>
          </p:cNvPr>
          <p:cNvSpPr/>
          <p:nvPr/>
        </p:nvSpPr>
        <p:spPr>
          <a:xfrm>
            <a:off x="101811" y="144728"/>
            <a:ext cx="9594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Electric Restaurants at LAX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569CFFE-CE46-4DDA-809C-E47ED4E25673}"/>
              </a:ext>
            </a:extLst>
          </p:cNvPr>
          <p:cNvSpPr txBox="1"/>
          <p:nvPr/>
        </p:nvSpPr>
        <p:spPr>
          <a:xfrm>
            <a:off x="120650" y="595805"/>
            <a:ext cx="7258050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000" b="1" spc="100" dirty="0">
                <a:solidFill>
                  <a:srgbClr val="4296B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Bradley Terminal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2C6B4F0-61D7-4414-AC20-D825429DE871}"/>
              </a:ext>
            </a:extLst>
          </p:cNvPr>
          <p:cNvSpPr txBox="1"/>
          <p:nvPr/>
        </p:nvSpPr>
        <p:spPr>
          <a:xfrm>
            <a:off x="477122" y="6265784"/>
            <a:ext cx="12416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linkClick r:id="rId14"/>
              </a:rPr>
              <a:t>https://www.foodserviceandhospitality.com/why-induction-cooking-is-the-hottest-trend-to-hit-restaurant-kitchens/</a:t>
            </a:r>
            <a:endParaRPr lang="en-US" sz="16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8F63F7-5401-44FE-BABA-10B539504264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13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194AA4-D3C5-4260-B90B-1FAECBD2C6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4534" y="431722"/>
            <a:ext cx="3981862" cy="24440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5F235E-F615-4305-A185-E72497C8FF30}"/>
              </a:ext>
            </a:extLst>
          </p:cNvPr>
          <p:cNvSpPr txBox="1"/>
          <p:nvPr/>
        </p:nvSpPr>
        <p:spPr>
          <a:xfrm>
            <a:off x="3777899" y="3260277"/>
            <a:ext cx="78088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60% of full service restaurants in our territory are all electric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We’ve had success selling Wendy’s and McDonald’s on electric cooking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new combi ovens, steam cabinets, holding cabinets and induction cooktops work great!</a:t>
            </a:r>
          </a:p>
          <a:p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2CCB89-B9E6-4C7B-8BA4-1CD7F2A39A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331" y="3331262"/>
            <a:ext cx="1392002" cy="10446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8D0F7B-2049-4DD1-8317-4EC4906E4C1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330" y="4515852"/>
            <a:ext cx="1390270" cy="11575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FB1E03-7160-412F-B18F-E3CC0AA5AC9C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248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mericanbuildersquarterly.com/wp-content/uploads/2018/09/Nik-Kaestner_Headshot_400x600-200x300.jpg">
            <a:extLst>
              <a:ext uri="{FF2B5EF4-FFF2-40B4-BE49-F238E27FC236}">
                <a16:creationId xmlns:a16="http://schemas.microsoft.com/office/drawing/2014/main" id="{2A03111B-E3CB-41FD-94C9-08EAA943E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0212" y="432960"/>
            <a:ext cx="190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729BE7-AC1F-4D4C-957A-CA9A023052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43508" y="795486"/>
            <a:ext cx="4374726" cy="13793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B00774-0618-4A50-B93E-549AC269FF0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3508" y="2402653"/>
            <a:ext cx="3113040" cy="8878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310B63-CF58-44F8-B7A4-E8D23EA6A9D9}"/>
              </a:ext>
            </a:extLst>
          </p:cNvPr>
          <p:cNvSpPr/>
          <p:nvPr/>
        </p:nvSpPr>
        <p:spPr>
          <a:xfrm>
            <a:off x="3643508" y="3567541"/>
            <a:ext cx="767888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Has one electric kitchen under construction, Claire Lilienthal Elementary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Currently designing all electric kitchens at Clarendon, </a:t>
            </a:r>
            <a:r>
              <a:rPr lang="en-US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Hillscrest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and West Portal schools as all electric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Worked with chef and staff to understand induction cooking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Visiting Food Service Technology Center in San Ramon to give staff a hands-on look at the equipment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Doing some training with staff to get them accustomed to induction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Bids for electric equipment are coming in cheaper than gas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Biggest energy hogs are the fryers and also make the least healthy food, so promoting other equipment is healthy!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95885C-C0A1-47E0-9524-7F0C6FBE1CB4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80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0BDCCCB-3BFC-434E-A67C-DB15953C1447}"/>
              </a:ext>
            </a:extLst>
          </p:cNvPr>
          <p:cNvSpPr/>
          <p:nvPr/>
        </p:nvSpPr>
        <p:spPr>
          <a:xfrm>
            <a:off x="101811" y="144728"/>
            <a:ext cx="9594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Sonoma Academy – Food Service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BB5DC6-12BD-486E-8A72-7CDBA019248B}"/>
              </a:ext>
            </a:extLst>
          </p:cNvPr>
          <p:cNvSpPr txBox="1"/>
          <p:nvPr/>
        </p:nvSpPr>
        <p:spPr>
          <a:xfrm>
            <a:off x="101811" y="1354457"/>
            <a:ext cx="6741115" cy="240065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pc="100" dirty="0">
                <a:latin typeface="Segoe UI" panose="020B0502040204020203" pitchFamily="34" charset="0"/>
                <a:cs typeface="Segoe UI" panose="020B0502040204020203" pitchFamily="34" charset="0"/>
              </a:rPr>
              <a:t>Starting Point:</a:t>
            </a:r>
          </a:p>
          <a:p>
            <a:pPr marL="742950" lvl="1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pc="100" dirty="0">
                <a:latin typeface="Segoe UI" panose="020B0502040204020203" pitchFamily="34" charset="0"/>
                <a:cs typeface="Segoe UI" panose="020B0502040204020203" pitchFamily="34" charset="0"/>
              </a:rPr>
              <a:t>Average Food Service Facilities EUI 250-400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pc="100" dirty="0">
                <a:latin typeface="Segoe UI" panose="020B0502040204020203" pitchFamily="34" charset="0"/>
                <a:cs typeface="Segoe UI" panose="020B0502040204020203" pitchFamily="34" charset="0"/>
              </a:rPr>
              <a:t>For a typical 20,000 ft^2 food service facility:</a:t>
            </a:r>
          </a:p>
          <a:p>
            <a:pPr marL="742950" lvl="1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pc="100" dirty="0">
                <a:latin typeface="Segoe UI" panose="020B0502040204020203" pitchFamily="34" charset="0"/>
                <a:cs typeface="Segoe UI" panose="020B0502040204020203" pitchFamily="34" charset="0"/>
              </a:rPr>
              <a:t>1,900,000 kWh (averaged at EUI = 325)</a:t>
            </a:r>
          </a:p>
          <a:p>
            <a:pPr marL="742950" lvl="1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pc="100" dirty="0">
                <a:latin typeface="Segoe UI" panose="020B0502040204020203" pitchFamily="34" charset="0"/>
                <a:cs typeface="Segoe UI" panose="020B0502040204020203" pitchFamily="34" charset="0"/>
              </a:rPr>
              <a:t>1,520 kW (@1,250 kWh per installed kW)</a:t>
            </a:r>
          </a:p>
        </p:txBody>
      </p:sp>
      <p:sp>
        <p:nvSpPr>
          <p:cNvPr id="2" name="AutoShape 6" descr="Image result for green point rated">
            <a:extLst>
              <a:ext uri="{FF2B5EF4-FFF2-40B4-BE49-F238E27FC236}">
                <a16:creationId xmlns:a16="http://schemas.microsoft.com/office/drawing/2014/main" id="{92E3084E-D9F1-4149-AA27-6B79AB0F33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044057-82E3-4714-AC71-C83ECB9D56A2}"/>
              </a:ext>
            </a:extLst>
          </p:cNvPr>
          <p:cNvSpPr txBox="1"/>
          <p:nvPr/>
        </p:nvSpPr>
        <p:spPr>
          <a:xfrm>
            <a:off x="120650" y="687245"/>
            <a:ext cx="7258050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000" b="1" spc="100" dirty="0">
                <a:solidFill>
                  <a:srgbClr val="4296B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Electrification of Cooking</a:t>
            </a:r>
          </a:p>
        </p:txBody>
      </p:sp>
      <p:pic>
        <p:nvPicPr>
          <p:cNvPr id="3074" name="Picture 2" descr="https://data.openasset.com/5421a2de/edb9d27da3cb48ebd9fa5d3d666cb8f6/2015_0536_N10_tif/2015_0536_N10_large.jpg?p2CORS=1">
            <a:extLst>
              <a:ext uri="{FF2B5EF4-FFF2-40B4-BE49-F238E27FC236}">
                <a16:creationId xmlns:a16="http://schemas.microsoft.com/office/drawing/2014/main" id="{64F37400-7380-46C7-B242-C967962D2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8499" y="0"/>
            <a:ext cx="514350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data.openasset.com/5421a2de/a0853d54d26d381630edb5a0b3175984/2015_0536_N20_tif/2015_0536_N20_large.jpg?p2CORS=1">
            <a:extLst>
              <a:ext uri="{FF2B5EF4-FFF2-40B4-BE49-F238E27FC236}">
                <a16:creationId xmlns:a16="http://schemas.microsoft.com/office/drawing/2014/main" id="{CE6931EC-E796-4E4C-B2D9-ABF149A60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8499" y="3430057"/>
            <a:ext cx="5143501" cy="342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94CB95-30B2-4F96-9CA1-55663C1C57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933" y="3917505"/>
            <a:ext cx="2872472" cy="272641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F28A7B-0751-4F2F-98C0-901A37BE8978}"/>
              </a:ext>
            </a:extLst>
          </p:cNvPr>
          <p:cNvSpPr/>
          <p:nvPr/>
        </p:nvSpPr>
        <p:spPr>
          <a:xfrm>
            <a:off x="7378701" y="40140"/>
            <a:ext cx="4813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Sonoma Academy Janet </a:t>
            </a:r>
            <a:r>
              <a:rPr lang="en-US" sz="1200" b="1" dirty="0" err="1">
                <a:solidFill>
                  <a:schemeClr val="bg1"/>
                </a:solidFill>
              </a:rPr>
              <a:t>Durgin</a:t>
            </a:r>
            <a:r>
              <a:rPr lang="en-US" sz="1200" b="1" dirty="0">
                <a:solidFill>
                  <a:schemeClr val="bg1"/>
                </a:solidFill>
              </a:rPr>
              <a:t> Guild + Commons / Net </a:t>
            </a:r>
            <a:r>
              <a:rPr lang="en-US" sz="1200" b="1" dirty="0" err="1">
                <a:solidFill>
                  <a:schemeClr val="bg1"/>
                </a:solidFill>
              </a:rPr>
              <a:t>Postive</a:t>
            </a:r>
            <a:r>
              <a:rPr lang="en-US" sz="1200" b="1" dirty="0">
                <a:solidFill>
                  <a:schemeClr val="bg1"/>
                </a:solidFill>
              </a:rPr>
              <a:t> Energy, LEED Platinum Goal, LBC Full Certification, Well Building Certification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WRNS Studio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</a:rPr>
              <a:t>Michael David Rose</a:t>
            </a:r>
          </a:p>
          <a:p>
            <a:pPr algn="r"/>
            <a:endParaRPr lang="en-US" sz="1200" dirty="0">
              <a:solidFill>
                <a:schemeClr val="bg1"/>
              </a:solidFill>
            </a:endParaRPr>
          </a:p>
          <a:p>
            <a:pPr algn="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58E015-31E8-4FC1-8F43-2D6C9724B6C4}"/>
              </a:ext>
            </a:extLst>
          </p:cNvPr>
          <p:cNvSpPr/>
          <p:nvPr/>
        </p:nvSpPr>
        <p:spPr>
          <a:xfrm>
            <a:off x="120650" y="6459253"/>
            <a:ext cx="2728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dirty="0"/>
              <a:t>From Interface Engineering</a:t>
            </a:r>
          </a:p>
        </p:txBody>
      </p:sp>
    </p:spTree>
    <p:extLst>
      <p:ext uri="{BB962C8B-B14F-4D97-AF65-F5344CB8AC3E}">
        <p14:creationId xmlns:p14="http://schemas.microsoft.com/office/powerpoint/2010/main" val="381986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0BDCCCB-3BFC-434E-A67C-DB15953C1447}"/>
              </a:ext>
            </a:extLst>
          </p:cNvPr>
          <p:cNvSpPr/>
          <p:nvPr/>
        </p:nvSpPr>
        <p:spPr>
          <a:xfrm>
            <a:off x="101811" y="144728"/>
            <a:ext cx="9594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Chatam</a:t>
            </a:r>
            <a:r>
              <a:rPr lang="en-US" sz="2800" b="1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University Dining Commons</a:t>
            </a:r>
          </a:p>
        </p:txBody>
      </p:sp>
      <p:sp>
        <p:nvSpPr>
          <p:cNvPr id="2" name="AutoShape 6" descr="Image result for green point rated">
            <a:extLst>
              <a:ext uri="{FF2B5EF4-FFF2-40B4-BE49-F238E27FC236}">
                <a16:creationId xmlns:a16="http://schemas.microsoft.com/office/drawing/2014/main" id="{92E3084E-D9F1-4149-AA27-6B79AB0F33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044057-82E3-4714-AC71-C83ECB9D56A2}"/>
              </a:ext>
            </a:extLst>
          </p:cNvPr>
          <p:cNvSpPr txBox="1"/>
          <p:nvPr/>
        </p:nvSpPr>
        <p:spPr>
          <a:xfrm>
            <a:off x="127577" y="631828"/>
            <a:ext cx="7258050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000" b="1" spc="100" dirty="0">
                <a:solidFill>
                  <a:srgbClr val="4296B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electric kitchen,  250 meals 3 times a day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DE2FD2-4147-41AC-A2F2-17EF41543C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4540" y="1155048"/>
            <a:ext cx="6372447" cy="42536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A98A71-C896-415E-839B-50FF9B03EE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288" y="1182579"/>
            <a:ext cx="5396844" cy="29434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CFEBBC-E9AA-42F9-91BF-F008F8D80DEF}"/>
              </a:ext>
            </a:extLst>
          </p:cNvPr>
          <p:cNvSpPr txBox="1"/>
          <p:nvPr/>
        </p:nvSpPr>
        <p:spPr>
          <a:xfrm>
            <a:off x="101172" y="4356210"/>
            <a:ext cx="56357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The chef was initially reluctant, and had never cooked on induction before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It took some time to adjust to new kitchen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But now he loves it and says he will never go back to gas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FBC7E-3C43-411D-8FDD-12A35F975D8D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02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033E1D-F1DA-49BF-B1B4-6062351E5D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6674" y="6112221"/>
            <a:ext cx="2766575" cy="5067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587C54-C342-498F-BD0F-B5B6B873C3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45" y="889704"/>
            <a:ext cx="7114674" cy="5823568"/>
          </a:xfrm>
          <a:prstGeom prst="rect">
            <a:avLst/>
          </a:prstGeom>
        </p:spPr>
      </p:pic>
      <p:pic>
        <p:nvPicPr>
          <p:cNvPr id="1026" name="Picture 2" descr="Image result for chef christopher galarza">
            <a:extLst>
              <a:ext uri="{FF2B5EF4-FFF2-40B4-BE49-F238E27FC236}">
                <a16:creationId xmlns:a16="http://schemas.microsoft.com/office/drawing/2014/main" id="{07D69C54-F62A-4653-81C2-10C29CEC9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6470" y="889704"/>
            <a:ext cx="4726985" cy="315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18FF18-920B-4FF8-85E7-DD84176E98AD}"/>
              </a:ext>
            </a:extLst>
          </p:cNvPr>
          <p:cNvSpPr/>
          <p:nvPr/>
        </p:nvSpPr>
        <p:spPr>
          <a:xfrm>
            <a:off x="7366470" y="4062778"/>
            <a:ext cx="3456061" cy="877163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spcAft>
                <a:spcPts val="300"/>
              </a:spcAft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Christopher A. Galarza </a:t>
            </a:r>
            <a:endParaRPr lang="en-US" sz="1400" baseline="300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Chef Manager</a:t>
            </a: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Parkhurst Dining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B07E52-E46C-4F06-B781-036CA5B91100}"/>
              </a:ext>
            </a:extLst>
          </p:cNvPr>
          <p:cNvSpPr/>
          <p:nvPr/>
        </p:nvSpPr>
        <p:spPr>
          <a:xfrm>
            <a:off x="101812" y="144728"/>
            <a:ext cx="98151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A1F2C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Case Study: Chatham University All Electric Dining Hall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8CFB95-E594-4F56-AAD3-C49347DAB15E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66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B4E96E-B3ED-4E0C-91F1-16793F80A96F}"/>
              </a:ext>
            </a:extLst>
          </p:cNvPr>
          <p:cNvSpPr/>
          <p:nvPr/>
        </p:nvSpPr>
        <p:spPr>
          <a:xfrm>
            <a:off x="101812" y="144728"/>
            <a:ext cx="83309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A1F2C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Chatham University All Electric Dining Hall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033E1D-F1DA-49BF-B1B4-6062351E5D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2800" y="6206489"/>
            <a:ext cx="2766575" cy="5067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58FDAF-7440-4735-AFDC-EE2BB4D57E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284573" y="1740816"/>
            <a:ext cx="4876800" cy="365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B4432F-88A5-4FBC-BF98-A5B5E06F37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698252" y="1740816"/>
            <a:ext cx="4876800" cy="3657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8BF9A7-9FB9-4A36-8AB1-449C0BD9D83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681077" y="1740816"/>
            <a:ext cx="4876800" cy="3657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C93482-3AFE-468E-93D5-65C000CB759A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78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0E7E1B-D0A3-4403-8300-F9C51AF85EA1}"/>
              </a:ext>
            </a:extLst>
          </p:cNvPr>
          <p:cNvSpPr txBox="1"/>
          <p:nvPr/>
        </p:nvSpPr>
        <p:spPr>
          <a:xfrm>
            <a:off x="487572" y="1022792"/>
            <a:ext cx="4812823" cy="4384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does it mean for a kitchen to be all electric?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Induction ranges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Equipment availability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Different style of food preparation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Different approach to turning on the kitchen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Energy / water efficiency and beyond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45B0E9-EFCC-4B80-9769-815D67AC35E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5635" y="1026629"/>
            <a:ext cx="2334622" cy="233462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4504B21-A465-4CA0-914E-9380ECA5E38B}"/>
              </a:ext>
            </a:extLst>
          </p:cNvPr>
          <p:cNvGrpSpPr/>
          <p:nvPr/>
        </p:nvGrpSpPr>
        <p:grpSpPr>
          <a:xfrm>
            <a:off x="8058644" y="1785937"/>
            <a:ext cx="914400" cy="791062"/>
            <a:chOff x="5600705" y="2728667"/>
            <a:chExt cx="1629519" cy="791062"/>
          </a:xfrm>
        </p:grpSpPr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6025FB24-2349-4204-97BD-65CCBD187D33}"/>
                </a:ext>
              </a:extLst>
            </p:cNvPr>
            <p:cNvSpPr/>
            <p:nvPr/>
          </p:nvSpPr>
          <p:spPr>
            <a:xfrm>
              <a:off x="5600705" y="2728667"/>
              <a:ext cx="1629519" cy="79106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Arrow: Right 4">
              <a:extLst>
                <a:ext uri="{FF2B5EF4-FFF2-40B4-BE49-F238E27FC236}">
                  <a16:creationId xmlns:a16="http://schemas.microsoft.com/office/drawing/2014/main" id="{52FF903B-EEF1-45E5-AEA5-B20958D12629}"/>
                </a:ext>
              </a:extLst>
            </p:cNvPr>
            <p:cNvSpPr txBox="1"/>
            <p:nvPr/>
          </p:nvSpPr>
          <p:spPr>
            <a:xfrm>
              <a:off x="5600705" y="2886879"/>
              <a:ext cx="1392200" cy="4746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1511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55D2CAE0-E2ED-4E85-BD39-B8000B9721D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8260" y="1526068"/>
            <a:ext cx="2610770" cy="13357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E20677-0F5D-4E3D-9D0E-27CB1F04316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5958" y="3361251"/>
            <a:ext cx="2019300" cy="19812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4A076D6-8B7B-4515-8BD6-F468C3D55D14}"/>
              </a:ext>
            </a:extLst>
          </p:cNvPr>
          <p:cNvGrpSpPr/>
          <p:nvPr/>
        </p:nvGrpSpPr>
        <p:grpSpPr>
          <a:xfrm>
            <a:off x="7992058" y="3842443"/>
            <a:ext cx="914400" cy="791062"/>
            <a:chOff x="5600705" y="2728667"/>
            <a:chExt cx="1629519" cy="791062"/>
          </a:xfrm>
        </p:grpSpPr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717DE9A4-B78F-4F89-B438-48A238DD3BEA}"/>
                </a:ext>
              </a:extLst>
            </p:cNvPr>
            <p:cNvSpPr/>
            <p:nvPr/>
          </p:nvSpPr>
          <p:spPr>
            <a:xfrm>
              <a:off x="5600705" y="2728667"/>
              <a:ext cx="1629519" cy="79106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Arrow: Right 4">
              <a:extLst>
                <a:ext uri="{FF2B5EF4-FFF2-40B4-BE49-F238E27FC236}">
                  <a16:creationId xmlns:a16="http://schemas.microsoft.com/office/drawing/2014/main" id="{BD843E9E-9A9E-46B6-8562-6FB4CA935494}"/>
                </a:ext>
              </a:extLst>
            </p:cNvPr>
            <p:cNvSpPr txBox="1"/>
            <p:nvPr/>
          </p:nvSpPr>
          <p:spPr>
            <a:xfrm>
              <a:off x="5600705" y="2886879"/>
              <a:ext cx="1392200" cy="4746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1511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0237A09-843F-4AA6-B3D5-F1A3C7FEB91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9885" y="3410629"/>
            <a:ext cx="2377440" cy="19812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31A2BD-11AE-44E7-988C-3C8551DC93F6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86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0E7E1B-D0A3-4403-8300-F9C51AF85EA1}"/>
              </a:ext>
            </a:extLst>
          </p:cNvPr>
          <p:cNvSpPr txBox="1"/>
          <p:nvPr/>
        </p:nvSpPr>
        <p:spPr>
          <a:xfrm>
            <a:off x="1066800" y="4505412"/>
            <a:ext cx="3955227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 ranges are 35% efficient at most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F34E4E-2C52-41D0-9148-6127677CA0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1074180"/>
            <a:ext cx="2938484" cy="29718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F28A05-2462-4D28-BAC6-2401C5FF8AD6}"/>
              </a:ext>
            </a:extLst>
          </p:cNvPr>
          <p:cNvSpPr txBox="1"/>
          <p:nvPr/>
        </p:nvSpPr>
        <p:spPr>
          <a:xfrm>
            <a:off x="5709621" y="2306945"/>
            <a:ext cx="538779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4E1F5D-8DBD-41CF-BEE0-1E42456912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1219200"/>
            <a:ext cx="2805955" cy="28312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478122-E46A-415C-A97F-A86C8984031F}"/>
              </a:ext>
            </a:extLst>
          </p:cNvPr>
          <p:cNvSpPr txBox="1"/>
          <p:nvPr/>
        </p:nvSpPr>
        <p:spPr>
          <a:xfrm>
            <a:off x="6553200" y="4505412"/>
            <a:ext cx="5105400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Induction ranges are 85%+ efficient in heat use = savings to HVAC system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93F7C3-0EC3-4814-9596-7D5A4D6DFDA7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27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0E7E1B-D0A3-4403-8300-F9C51AF85EA1}"/>
              </a:ext>
            </a:extLst>
          </p:cNvPr>
          <p:cNvSpPr txBox="1"/>
          <p:nvPr/>
        </p:nvSpPr>
        <p:spPr>
          <a:xfrm>
            <a:off x="609600" y="1905000"/>
            <a:ext cx="7772400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Induction heat-up performance is comparable with a gas range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Induction is more precise than a gas range = Reproducibility of consistent product with greater control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Induction saves money on cleaning, labor, and is Cal/OSHA Heat Life Safety code compliant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Induction not available yet for ovens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4894A5-285F-4E18-9DC7-7471F319657E}"/>
              </a:ext>
            </a:extLst>
          </p:cNvPr>
          <p:cNvSpPr txBox="1"/>
          <p:nvPr/>
        </p:nvSpPr>
        <p:spPr>
          <a:xfrm>
            <a:off x="762000" y="990600"/>
            <a:ext cx="6781800" cy="106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Induction Ranges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6B53E9-BE62-4338-8088-6759D80533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77486" y="15240"/>
            <a:ext cx="2714513" cy="25336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EFCB00-F6DC-4DC5-81DE-FBFE0FB2BE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77486" y="2590800"/>
            <a:ext cx="2714514" cy="36004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182F6B-DDC3-4532-8FF9-DE3564A8346A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01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0E7E1B-D0A3-4403-8300-F9C51AF85EA1}"/>
              </a:ext>
            </a:extLst>
          </p:cNvPr>
          <p:cNvSpPr txBox="1"/>
          <p:nvPr/>
        </p:nvSpPr>
        <p:spPr>
          <a:xfrm>
            <a:off x="845372" y="1066800"/>
            <a:ext cx="9593354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 Manufacturers: Garland, Electrolux, Vollrath,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Cooktek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European Manufacturers: MKN,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Molteni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A kitchen with white cabinets&#10;&#10;Description automatically generated">
            <a:extLst>
              <a:ext uri="{FF2B5EF4-FFF2-40B4-BE49-F238E27FC236}">
                <a16:creationId xmlns:a16="http://schemas.microsoft.com/office/drawing/2014/main" id="{027DB2B3-9C5C-4DB5-943E-ECB77E51D6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937" y="3855003"/>
            <a:ext cx="4303835" cy="2095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42893F-CCBA-4BF7-8B3D-137CAA5D96C1}"/>
              </a:ext>
            </a:extLst>
          </p:cNvPr>
          <p:cNvSpPr txBox="1"/>
          <p:nvPr/>
        </p:nvSpPr>
        <p:spPr>
          <a:xfrm>
            <a:off x="1439511" y="2922708"/>
            <a:ext cx="2599199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Electrolux 700XP range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4F139D-D008-45B6-87CD-9CA356CCFD90}"/>
              </a:ext>
            </a:extLst>
          </p:cNvPr>
          <p:cNvSpPr txBox="1"/>
          <p:nvPr/>
        </p:nvSpPr>
        <p:spPr>
          <a:xfrm>
            <a:off x="7453595" y="2922708"/>
            <a:ext cx="2394411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Garland suite</a:t>
            </a:r>
          </a:p>
        </p:txBody>
      </p:sp>
      <p:pic>
        <p:nvPicPr>
          <p:cNvPr id="9" name="Picture 8" descr="A picture containing cabinet&#10;&#10;Description automatically generated">
            <a:extLst>
              <a:ext uri="{FF2B5EF4-FFF2-40B4-BE49-F238E27FC236}">
                <a16:creationId xmlns:a16="http://schemas.microsoft.com/office/drawing/2014/main" id="{84305DA8-219B-46DA-958F-311862151AC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3429000"/>
            <a:ext cx="4447611" cy="25017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46FC79B-95DE-4649-BE40-0766758A5316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941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room&#10;&#10;Description automatically generated">
            <a:extLst>
              <a:ext uri="{FF2B5EF4-FFF2-40B4-BE49-F238E27FC236}">
                <a16:creationId xmlns:a16="http://schemas.microsoft.com/office/drawing/2014/main" id="{EC197086-BE24-4370-A0D1-3D0F1D4DDD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943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B7CC70-726C-4597-856F-CA80E90CD76B}"/>
              </a:ext>
            </a:extLst>
          </p:cNvPr>
          <p:cNvSpPr txBox="1"/>
          <p:nvPr/>
        </p:nvSpPr>
        <p:spPr>
          <a:xfrm>
            <a:off x="8305800" y="228600"/>
            <a:ext cx="3632661" cy="23624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Blue Cross Blue Shield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Lincoln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Impinger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Pizza Oven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Keating Griddles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Spring USA Drop-in Induction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Frymaster Fryers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Groen Kettles and Tilt Skillets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F821B6-C9CE-4490-AE8E-1CF85DAFA505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86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building&#10;&#10;Description automatically generated">
            <a:extLst>
              <a:ext uri="{FF2B5EF4-FFF2-40B4-BE49-F238E27FC236}">
                <a16:creationId xmlns:a16="http://schemas.microsoft.com/office/drawing/2014/main" id="{C883FC4E-4C5C-4153-AE5B-730AEB1A74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3"/>
          <a:stretch/>
        </p:blipFill>
        <p:spPr>
          <a:xfrm>
            <a:off x="-22746" y="-5687"/>
            <a:ext cx="12214746" cy="60254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DB8319-521B-4790-BD1D-9C16D4B99A4A}"/>
              </a:ext>
            </a:extLst>
          </p:cNvPr>
          <p:cNvSpPr txBox="1"/>
          <p:nvPr/>
        </p:nvSpPr>
        <p:spPr>
          <a:xfrm>
            <a:off x="8305800" y="228600"/>
            <a:ext cx="3632661" cy="1993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 Farm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5,672 SF / Approx. 100 Meals Daily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Living Building Challenge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24,000 kWh/y - entire building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12,500 kWh/y - kitchen only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01430F-5B4A-41A1-BB9D-F8C0F363E9E8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33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F9911C-B7F8-4DE8-B4E2-2BCA55DCF7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8837" y="434885"/>
            <a:ext cx="4842958" cy="36228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E6DACE-1CE4-4993-A32E-312AB625D4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8280" y="434885"/>
            <a:ext cx="1446848" cy="20188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C59F33-0846-4273-A339-ADD8D5879C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250" y="2546399"/>
            <a:ext cx="1588908" cy="45342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2843881-490F-41E2-8696-85C0AE26EF2E}"/>
              </a:ext>
            </a:extLst>
          </p:cNvPr>
          <p:cNvSpPr/>
          <p:nvPr/>
        </p:nvSpPr>
        <p:spPr>
          <a:xfrm>
            <a:off x="1567250" y="4279731"/>
            <a:ext cx="1007655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“Induction Cooking in Commercial Kitchens”</a:t>
            </a:r>
            <a:r>
              <a:rPr lang="en-US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9/13/18</a:t>
            </a:r>
          </a:p>
          <a:p>
            <a:r>
              <a:rPr lang="en-US" sz="2000" i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Richard Young, Food Service Technology Center </a:t>
            </a:r>
            <a:endParaRPr lang="en-US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Really exciting innovations in commercial induction kitchen equipment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Fast, flexible, modular, efficient, highly controllable, safer, easier to clean, lower heat in kitchen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new generation of modular highspeed equipment allowing for small highly productive kitchens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European and Asian kitchens are further along in adoption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0ED10A-77F4-4EEA-B6A0-89281017650A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47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A4DC552-768E-4C23-B6A7-71FE86A8502D}"/>
              </a:ext>
            </a:extLst>
          </p:cNvPr>
          <p:cNvSpPr/>
          <p:nvPr/>
        </p:nvSpPr>
        <p:spPr>
          <a:xfrm>
            <a:off x="879817" y="1658464"/>
            <a:ext cx="1043236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Richard Young continued;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gas range is 25% efficient, an Induction range is 90% efficient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Electricity is more expensive, but due to greater efficiency operational cost is about the same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Food holding is a great application, hold sauces and stocks at precise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Soup in an Induction warmer doesn’t get caked on sides of container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Highly controllable temperature perfect of pastry chefs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Most equipment available in electric versions, a lot of equipment coming in from Europe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Electric ovens use standard resistance electric elements, so they cost more to operate than gas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Induction equipment costs more up front that gas, there can be some sticker shock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To make an entire kitchen electric, you really want to pay attention to efficiency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Chef’s usually refuse to consider induction because they’ve never tried it, once they do most like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SaltCraft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restaurant in Pleasanton all electric.  At first chef’s were skeptical, now they love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number of high tech firms in silicon valley use all electric kitchens within office buildings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D422AE-8AB3-48A1-BEE4-1AE0DE3DA6A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817" y="707966"/>
            <a:ext cx="4500000" cy="7849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D512A6-CE1B-40C8-9491-E60E3CE4997B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47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0881CE-6740-4F9C-82AB-CE88784D42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86" y="1835889"/>
            <a:ext cx="6072014" cy="31684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F6654A-45F7-47E4-B265-694D54479D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382" y="1756073"/>
            <a:ext cx="6105739" cy="32766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C2DE7E-161E-440E-8929-6A321B7349B4}"/>
              </a:ext>
            </a:extLst>
          </p:cNvPr>
          <p:cNvSpPr/>
          <p:nvPr/>
        </p:nvSpPr>
        <p:spPr>
          <a:xfrm>
            <a:off x="189322" y="6366463"/>
            <a:ext cx="95750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4"/>
              </a:rPr>
              <a:t>https://fishnick.com/handouts/06232016/RYoung-Sustainability_Beyond_the_Plate-06232016.pdf</a:t>
            </a:r>
            <a:endParaRPr lang="en-US" sz="1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D42F6A-97E2-46C3-9CB6-4BBC6993D8EE}"/>
              </a:ext>
            </a:extLst>
          </p:cNvPr>
          <p:cNvSpPr txBox="1"/>
          <p:nvPr/>
        </p:nvSpPr>
        <p:spPr>
          <a:xfrm>
            <a:off x="120650" y="687245"/>
            <a:ext cx="7258050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000" b="1" spc="100" dirty="0">
                <a:solidFill>
                  <a:srgbClr val="4296B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Electric is More Efficient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F5EDFC-76F3-4F13-B28D-1B5C02CE7F15}"/>
              </a:ext>
            </a:extLst>
          </p:cNvPr>
          <p:cNvSpPr/>
          <p:nvPr/>
        </p:nvSpPr>
        <p:spPr>
          <a:xfrm>
            <a:off x="101811" y="144728"/>
            <a:ext cx="9594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Huge Range in Efficiency!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58130B-0B0E-4FE9-8C6B-55BFEFC777B2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435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3AF229-4701-488C-9AD6-75155D8EF2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4250" y="6261138"/>
            <a:ext cx="2523642" cy="441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F2A542-5C5C-4015-82BC-FF6C4E4E2B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9322"/>
            <a:ext cx="12192000" cy="41376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B96174-356C-4886-9CB1-A22FE13C1667}"/>
              </a:ext>
            </a:extLst>
          </p:cNvPr>
          <p:cNvSpPr/>
          <p:nvPr/>
        </p:nvSpPr>
        <p:spPr>
          <a:xfrm>
            <a:off x="101811" y="144728"/>
            <a:ext cx="9594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Electric Kitchen - Porter Academy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FD21BF-A268-4702-A949-EF8083E088CC}"/>
              </a:ext>
            </a:extLst>
          </p:cNvPr>
          <p:cNvSpPr txBox="1"/>
          <p:nvPr/>
        </p:nvSpPr>
        <p:spPr>
          <a:xfrm>
            <a:off x="120650" y="687245"/>
            <a:ext cx="7258050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000" b="1" spc="100" dirty="0">
                <a:solidFill>
                  <a:srgbClr val="4296B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250 Meals 3 Times per day</a:t>
            </a:r>
          </a:p>
        </p:txBody>
      </p:sp>
    </p:spTree>
    <p:extLst>
      <p:ext uri="{BB962C8B-B14F-4D97-AF65-F5344CB8AC3E}">
        <p14:creationId xmlns:p14="http://schemas.microsoft.com/office/powerpoint/2010/main" val="1115880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AC520F-D296-479D-BB7D-E2EB459197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9623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DE9BA8-FAB1-4414-A510-0971F3132886}"/>
              </a:ext>
            </a:extLst>
          </p:cNvPr>
          <p:cNvSpPr/>
          <p:nvPr/>
        </p:nvSpPr>
        <p:spPr>
          <a:xfrm>
            <a:off x="335547" y="6209194"/>
            <a:ext cx="706711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Justin </a:t>
            </a:r>
            <a:r>
              <a:rPr lang="en-US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Silverthron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Food Service Consultant</a:t>
            </a: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hlinkClick r:id="rId3"/>
            </a:endParaRPr>
          </a:p>
          <a:p>
            <a:r>
              <a:rPr lang="en-US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3"/>
              </a:rPr>
              <a:t>http://www.advfoodsol.com/</a:t>
            </a:r>
            <a:endParaRPr lang="en-US" sz="1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5F0546-DF88-4F5F-A502-CACDB8C8FA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98001" y="6209194"/>
            <a:ext cx="2557234" cy="50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03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D7998C-3AA8-4DA6-AB43-A21DE4F7881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7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21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25C5DA0-ACC9-4002-80AA-8AAF3D75BB63}"/>
              </a:ext>
            </a:extLst>
          </p:cNvPr>
          <p:cNvSpPr/>
          <p:nvPr/>
        </p:nvSpPr>
        <p:spPr>
          <a:xfrm>
            <a:off x="699629" y="126832"/>
            <a:ext cx="7732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Resources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5F4BAB-73BB-4740-9525-F9A0886C5824}"/>
              </a:ext>
            </a:extLst>
          </p:cNvPr>
          <p:cNvSpPr/>
          <p:nvPr/>
        </p:nvSpPr>
        <p:spPr>
          <a:xfrm>
            <a:off x="699629" y="723122"/>
            <a:ext cx="1111292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en-US" sz="1400" dirty="0">
              <a:solidFill>
                <a:srgbClr val="0A1F2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US" sz="1400" dirty="0">
              <a:solidFill>
                <a:srgbClr val="0A1F2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smog in your kitchen:  </a:t>
            </a:r>
            <a:r>
              <a:rPr lang="en-US" sz="1400" u="sng" dirty="0">
                <a:hlinkClick r:id="rId3"/>
              </a:rPr>
              <a:t>https://www.fresnobee.com/opinion/readers-opinion/article222726175.html</a:t>
            </a:r>
            <a:endParaRPr lang="en-US" sz="1400" dirty="0"/>
          </a:p>
          <a:p>
            <a:pPr lvl="0">
              <a:defRPr/>
            </a:pPr>
            <a:endParaRPr lang="en-US" sz="1400" dirty="0"/>
          </a:p>
          <a:p>
            <a:pPr>
              <a:defRPr/>
            </a:pPr>
            <a:r>
              <a:rPr lang="en-US" sz="1400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electric commercial food service: </a:t>
            </a:r>
            <a:r>
              <a:rPr lang="en-US" sz="1400" u="sng" dirty="0">
                <a:hlinkClick r:id="rId4"/>
              </a:rPr>
              <a:t>https://drive.google.com/open?id=1CjrN62JqgffTzri3zeE3hwDqW9Zu80ws</a:t>
            </a:r>
            <a:endParaRPr lang="en-US" sz="1400" dirty="0"/>
          </a:p>
          <a:p>
            <a:pPr lvl="0">
              <a:defRPr/>
            </a:pPr>
            <a:endParaRPr lang="en-US" sz="1400" dirty="0">
              <a:solidFill>
                <a:srgbClr val="0A1F2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electric restaurant kitchens: </a:t>
            </a:r>
            <a:r>
              <a:rPr lang="en-US" sz="1400" u="sng" dirty="0">
                <a:hlinkClick r:id="rId5"/>
              </a:rPr>
              <a:t>https://www.foodserviceandhospitality.com/why-induction-cooking-is-the-hottest-trend-to-hit-restaurant-kitchens/</a:t>
            </a:r>
            <a:r>
              <a:rPr lang="en-US" sz="1400" dirty="0"/>
              <a:t> </a:t>
            </a:r>
          </a:p>
          <a:p>
            <a:pPr lvl="0">
              <a:defRPr/>
            </a:pPr>
            <a:endParaRPr lang="en-US" sz="1400" dirty="0">
              <a:solidFill>
                <a:srgbClr val="0A1F2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defRPr/>
            </a:pPr>
            <a:r>
              <a:rPr lang="en-US" sz="1400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Zero carbon commercial construction:  </a:t>
            </a:r>
            <a:r>
              <a:rPr lang="en-US" sz="1400" dirty="0">
                <a:hlinkClick r:id="rId6"/>
              </a:rPr>
              <a:t>http://sanjoseca.gov/DocumentCenter/View/82909</a:t>
            </a:r>
            <a:endParaRPr lang="en-US" sz="1400" dirty="0"/>
          </a:p>
          <a:p>
            <a:pPr lvl="0">
              <a:defRPr/>
            </a:pPr>
            <a:endParaRPr lang="en-US" sz="1400" dirty="0"/>
          </a:p>
          <a:p>
            <a:pPr>
              <a:defRPr/>
            </a:pPr>
            <a:r>
              <a:rPr lang="en-US" sz="1400" dirty="0">
                <a:hlinkClick r:id="rId7"/>
              </a:rPr>
              <a:t>https://www.motherjones.com/food/2019/07/can-chefs-learn-to-love-cooking-without-fire/</a:t>
            </a:r>
            <a:endParaRPr lang="en-US" sz="1400" dirty="0"/>
          </a:p>
          <a:p>
            <a:pPr lvl="0">
              <a:defRPr/>
            </a:pPr>
            <a:endParaRPr lang="en-US" sz="1400" dirty="0"/>
          </a:p>
          <a:p>
            <a:pPr>
              <a:defRPr/>
            </a:pPr>
            <a:r>
              <a:rPr lang="en-US" sz="1400" dirty="0">
                <a:solidFill>
                  <a:srgbClr val="0A1F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Zero Emissions All Electric Multifamily Construction Guide:  </a:t>
            </a:r>
            <a:r>
              <a:rPr lang="en-US" sz="1400" dirty="0">
                <a:hlinkClick r:id="rId8"/>
              </a:rPr>
              <a:t>https://fossilfreebuildings.org/ElectricMFGuide.pdf</a:t>
            </a:r>
            <a:endParaRPr lang="en-US" sz="1400" dirty="0">
              <a:solidFill>
                <a:srgbClr val="0A1F2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defRPr/>
            </a:pPr>
            <a:endParaRPr lang="en-US" sz="1400" dirty="0">
              <a:solidFill>
                <a:srgbClr val="0A1F2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defRPr/>
            </a:pPr>
            <a:endParaRPr lang="en-US" sz="1400" dirty="0">
              <a:solidFill>
                <a:srgbClr val="0A1F2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39BFCF-2B89-46B1-B1A9-C945115F1814}"/>
              </a:ext>
            </a:extLst>
          </p:cNvPr>
          <p:cNvSpPr/>
          <p:nvPr/>
        </p:nvSpPr>
        <p:spPr>
          <a:xfrm>
            <a:off x="11160690" y="6263014"/>
            <a:ext cx="920663" cy="501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57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4572</TotalTime>
  <Words>1251</Words>
  <Application>Microsoft Office PowerPoint</Application>
  <PresentationFormat>Widescreen</PresentationFormat>
  <Paragraphs>168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Shell</dc:creator>
  <cp:lastModifiedBy>Scott Shell</cp:lastModifiedBy>
  <cp:revision>81</cp:revision>
  <dcterms:created xsi:type="dcterms:W3CDTF">2018-11-02T16:27:06Z</dcterms:created>
  <dcterms:modified xsi:type="dcterms:W3CDTF">2019-08-28T15:53:16Z</dcterms:modified>
</cp:coreProperties>
</file>